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4"/>
    <p:restoredTop sz="95946"/>
  </p:normalViewPr>
  <p:slideViewPr>
    <p:cSldViewPr snapToGrid="0">
      <p:cViewPr varScale="1">
        <p:scale>
          <a:sx n="80" d="100"/>
          <a:sy n="80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167859-ABED-4A85-8080-DAAD0AE9EF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0B09C9-0E6A-4E37-B743-E8426F64BC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ADF and KPSS test statistics shows that the data is not stationary</a:t>
          </a:r>
        </a:p>
      </dgm:t>
    </dgm:pt>
    <dgm:pt modelId="{6FCB4DE5-415C-44B6-8982-F14673C93C8F}" type="parTrans" cxnId="{B565172F-0005-4577-85CC-D34647D2BF46}">
      <dgm:prSet/>
      <dgm:spPr/>
      <dgm:t>
        <a:bodyPr/>
        <a:lstStyle/>
        <a:p>
          <a:endParaRPr lang="en-US"/>
        </a:p>
      </dgm:t>
    </dgm:pt>
    <dgm:pt modelId="{57D2D2E2-4930-4C27-B5B7-80691F4E1621}" type="sibTrans" cxnId="{B565172F-0005-4577-85CC-D34647D2BF46}">
      <dgm:prSet/>
      <dgm:spPr/>
      <dgm:t>
        <a:bodyPr/>
        <a:lstStyle/>
        <a:p>
          <a:endParaRPr lang="en-US"/>
        </a:p>
      </dgm:t>
    </dgm:pt>
    <dgm:pt modelId="{257FD33E-21E5-448D-A01F-AFC0566126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plot of rolling mean and rolling variance shows that the data is not stable and don’t have a flat point.</a:t>
          </a:r>
        </a:p>
      </dgm:t>
    </dgm:pt>
    <dgm:pt modelId="{F06E1D49-07A4-4C42-A414-143821060961}" type="parTrans" cxnId="{2B0001AE-676A-4B42-8778-E7D17EB8C549}">
      <dgm:prSet/>
      <dgm:spPr/>
      <dgm:t>
        <a:bodyPr/>
        <a:lstStyle/>
        <a:p>
          <a:endParaRPr lang="en-US"/>
        </a:p>
      </dgm:t>
    </dgm:pt>
    <dgm:pt modelId="{6E0C2ED9-8B8A-4DE3-961B-5940B3496184}" type="sibTrans" cxnId="{2B0001AE-676A-4B42-8778-E7D17EB8C549}">
      <dgm:prSet/>
      <dgm:spPr/>
      <dgm:t>
        <a:bodyPr/>
        <a:lstStyle/>
        <a:p>
          <a:endParaRPr lang="en-US"/>
        </a:p>
      </dgm:t>
    </dgm:pt>
    <dgm:pt modelId="{C155A0AB-1E23-4CC5-9A1B-55F8E87F3E1C}" type="pres">
      <dgm:prSet presAssocID="{8E167859-ABED-4A85-8080-DAAD0AE9EFDB}" presName="root" presStyleCnt="0">
        <dgm:presLayoutVars>
          <dgm:dir/>
          <dgm:resizeHandles val="exact"/>
        </dgm:presLayoutVars>
      </dgm:prSet>
      <dgm:spPr/>
    </dgm:pt>
    <dgm:pt modelId="{09CB3C39-08D5-42BF-B351-25263E93E988}" type="pres">
      <dgm:prSet presAssocID="{E90B09C9-0E6A-4E37-B743-E8426F64BC3F}" presName="compNode" presStyleCnt="0"/>
      <dgm:spPr/>
    </dgm:pt>
    <dgm:pt modelId="{82FFEDAA-4E82-47D7-A5D6-36A9FA3E0CAB}" type="pres">
      <dgm:prSet presAssocID="{E90B09C9-0E6A-4E37-B743-E8426F64BC3F}" presName="bgRect" presStyleLbl="bgShp" presStyleIdx="0" presStyleCnt="2"/>
      <dgm:spPr/>
    </dgm:pt>
    <dgm:pt modelId="{48B2E180-4DA0-415D-8FCE-215D463133A6}" type="pres">
      <dgm:prSet presAssocID="{E90B09C9-0E6A-4E37-B743-E8426F64BC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EB90BAF-F090-4230-ADF4-77DD82C4DF03}" type="pres">
      <dgm:prSet presAssocID="{E90B09C9-0E6A-4E37-B743-E8426F64BC3F}" presName="spaceRect" presStyleCnt="0"/>
      <dgm:spPr/>
    </dgm:pt>
    <dgm:pt modelId="{9C986C5D-D231-41AA-B9C9-472B5E1AE147}" type="pres">
      <dgm:prSet presAssocID="{E90B09C9-0E6A-4E37-B743-E8426F64BC3F}" presName="parTx" presStyleLbl="revTx" presStyleIdx="0" presStyleCnt="2">
        <dgm:presLayoutVars>
          <dgm:chMax val="0"/>
          <dgm:chPref val="0"/>
        </dgm:presLayoutVars>
      </dgm:prSet>
      <dgm:spPr/>
    </dgm:pt>
    <dgm:pt modelId="{7DF17E91-522D-49E7-B997-8ABFE1B0C9A5}" type="pres">
      <dgm:prSet presAssocID="{57D2D2E2-4930-4C27-B5B7-80691F4E1621}" presName="sibTrans" presStyleCnt="0"/>
      <dgm:spPr/>
    </dgm:pt>
    <dgm:pt modelId="{64C7708B-620A-43A0-87EC-EB775B92E7CC}" type="pres">
      <dgm:prSet presAssocID="{257FD33E-21E5-448D-A01F-AFC056612651}" presName="compNode" presStyleCnt="0"/>
      <dgm:spPr/>
    </dgm:pt>
    <dgm:pt modelId="{552B5AFC-2DF6-459D-B09E-F76962F6775C}" type="pres">
      <dgm:prSet presAssocID="{257FD33E-21E5-448D-A01F-AFC056612651}" presName="bgRect" presStyleLbl="bgShp" presStyleIdx="1" presStyleCnt="2"/>
      <dgm:spPr/>
    </dgm:pt>
    <dgm:pt modelId="{31E57D9F-7AAC-49B5-80D4-D0FBC584A834}" type="pres">
      <dgm:prSet presAssocID="{257FD33E-21E5-448D-A01F-AFC05661265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5DEBAF-D474-4242-B23E-CD34EACE824C}" type="pres">
      <dgm:prSet presAssocID="{257FD33E-21E5-448D-A01F-AFC056612651}" presName="spaceRect" presStyleCnt="0"/>
      <dgm:spPr/>
    </dgm:pt>
    <dgm:pt modelId="{2BC1BBC2-3BB1-49EC-9BA0-F14AA184D9DC}" type="pres">
      <dgm:prSet presAssocID="{257FD33E-21E5-448D-A01F-AFC05661265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565172F-0005-4577-85CC-D34647D2BF46}" srcId="{8E167859-ABED-4A85-8080-DAAD0AE9EFDB}" destId="{E90B09C9-0E6A-4E37-B743-E8426F64BC3F}" srcOrd="0" destOrd="0" parTransId="{6FCB4DE5-415C-44B6-8982-F14673C93C8F}" sibTransId="{57D2D2E2-4930-4C27-B5B7-80691F4E1621}"/>
    <dgm:cxn modelId="{09F7602F-737F-4719-9DE5-3AAFB95652C7}" type="presOf" srcId="{E90B09C9-0E6A-4E37-B743-E8426F64BC3F}" destId="{9C986C5D-D231-41AA-B9C9-472B5E1AE147}" srcOrd="0" destOrd="0" presId="urn:microsoft.com/office/officeart/2018/2/layout/IconVerticalSolidList"/>
    <dgm:cxn modelId="{2C6B1276-DB50-4B44-BA65-0480F9A91A85}" type="presOf" srcId="{8E167859-ABED-4A85-8080-DAAD0AE9EFDB}" destId="{C155A0AB-1E23-4CC5-9A1B-55F8E87F3E1C}" srcOrd="0" destOrd="0" presId="urn:microsoft.com/office/officeart/2018/2/layout/IconVerticalSolidList"/>
    <dgm:cxn modelId="{696DB277-4AD1-4E44-8700-B956F561903E}" type="presOf" srcId="{257FD33E-21E5-448D-A01F-AFC056612651}" destId="{2BC1BBC2-3BB1-49EC-9BA0-F14AA184D9DC}" srcOrd="0" destOrd="0" presId="urn:microsoft.com/office/officeart/2018/2/layout/IconVerticalSolidList"/>
    <dgm:cxn modelId="{2B0001AE-676A-4B42-8778-E7D17EB8C549}" srcId="{8E167859-ABED-4A85-8080-DAAD0AE9EFDB}" destId="{257FD33E-21E5-448D-A01F-AFC056612651}" srcOrd="1" destOrd="0" parTransId="{F06E1D49-07A4-4C42-A414-143821060961}" sibTransId="{6E0C2ED9-8B8A-4DE3-961B-5940B3496184}"/>
    <dgm:cxn modelId="{FD94B502-8D60-4F9D-B485-C6B2CC1DAB24}" type="presParOf" srcId="{C155A0AB-1E23-4CC5-9A1B-55F8E87F3E1C}" destId="{09CB3C39-08D5-42BF-B351-25263E93E988}" srcOrd="0" destOrd="0" presId="urn:microsoft.com/office/officeart/2018/2/layout/IconVerticalSolidList"/>
    <dgm:cxn modelId="{440DC49E-031C-4CA3-A496-7924C5960AA1}" type="presParOf" srcId="{09CB3C39-08D5-42BF-B351-25263E93E988}" destId="{82FFEDAA-4E82-47D7-A5D6-36A9FA3E0CAB}" srcOrd="0" destOrd="0" presId="urn:microsoft.com/office/officeart/2018/2/layout/IconVerticalSolidList"/>
    <dgm:cxn modelId="{1E526FD8-BB83-4E3A-B834-F961A1041B38}" type="presParOf" srcId="{09CB3C39-08D5-42BF-B351-25263E93E988}" destId="{48B2E180-4DA0-415D-8FCE-215D463133A6}" srcOrd="1" destOrd="0" presId="urn:microsoft.com/office/officeart/2018/2/layout/IconVerticalSolidList"/>
    <dgm:cxn modelId="{DED5640D-8056-4CF9-83AD-4A7E2BFAEC8C}" type="presParOf" srcId="{09CB3C39-08D5-42BF-B351-25263E93E988}" destId="{2EB90BAF-F090-4230-ADF4-77DD82C4DF03}" srcOrd="2" destOrd="0" presId="urn:microsoft.com/office/officeart/2018/2/layout/IconVerticalSolidList"/>
    <dgm:cxn modelId="{F36F256F-7511-419D-9DD1-5820AC779C51}" type="presParOf" srcId="{09CB3C39-08D5-42BF-B351-25263E93E988}" destId="{9C986C5D-D231-41AA-B9C9-472B5E1AE147}" srcOrd="3" destOrd="0" presId="urn:microsoft.com/office/officeart/2018/2/layout/IconVerticalSolidList"/>
    <dgm:cxn modelId="{EDFC7042-A94D-4A85-83CE-2A8725F4BFFC}" type="presParOf" srcId="{C155A0AB-1E23-4CC5-9A1B-55F8E87F3E1C}" destId="{7DF17E91-522D-49E7-B997-8ABFE1B0C9A5}" srcOrd="1" destOrd="0" presId="urn:microsoft.com/office/officeart/2018/2/layout/IconVerticalSolidList"/>
    <dgm:cxn modelId="{7E5BCD78-6A24-4F7A-B4BF-179D2431D0CA}" type="presParOf" srcId="{C155A0AB-1E23-4CC5-9A1B-55F8E87F3E1C}" destId="{64C7708B-620A-43A0-87EC-EB775B92E7CC}" srcOrd="2" destOrd="0" presId="urn:microsoft.com/office/officeart/2018/2/layout/IconVerticalSolidList"/>
    <dgm:cxn modelId="{439F2EA3-4F5F-47AD-811A-065351AA665F}" type="presParOf" srcId="{64C7708B-620A-43A0-87EC-EB775B92E7CC}" destId="{552B5AFC-2DF6-459D-B09E-F76962F6775C}" srcOrd="0" destOrd="0" presId="urn:microsoft.com/office/officeart/2018/2/layout/IconVerticalSolidList"/>
    <dgm:cxn modelId="{17467D34-9873-418A-8EEA-BEF593264F7B}" type="presParOf" srcId="{64C7708B-620A-43A0-87EC-EB775B92E7CC}" destId="{31E57D9F-7AAC-49B5-80D4-D0FBC584A834}" srcOrd="1" destOrd="0" presId="urn:microsoft.com/office/officeart/2018/2/layout/IconVerticalSolidList"/>
    <dgm:cxn modelId="{7C48BDD3-83F2-48DD-9236-177F4ADCF7B1}" type="presParOf" srcId="{64C7708B-620A-43A0-87EC-EB775B92E7CC}" destId="{AD5DEBAF-D474-4242-B23E-CD34EACE824C}" srcOrd="2" destOrd="0" presId="urn:microsoft.com/office/officeart/2018/2/layout/IconVerticalSolidList"/>
    <dgm:cxn modelId="{98830DD5-FD80-4C73-A724-67F858A2C091}" type="presParOf" srcId="{64C7708B-620A-43A0-87EC-EB775B92E7CC}" destId="{2BC1BBC2-3BB1-49EC-9BA0-F14AA184D9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167859-ABED-4A85-8080-DAAD0AE9EF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0B09C9-0E6A-4E37-B743-E8426F64BC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ADF and KPSS test statistics shows that the data is stationary</a:t>
          </a:r>
        </a:p>
      </dgm:t>
    </dgm:pt>
    <dgm:pt modelId="{6FCB4DE5-415C-44B6-8982-F14673C93C8F}" type="parTrans" cxnId="{B565172F-0005-4577-85CC-D34647D2BF46}">
      <dgm:prSet/>
      <dgm:spPr/>
      <dgm:t>
        <a:bodyPr/>
        <a:lstStyle/>
        <a:p>
          <a:endParaRPr lang="en-US"/>
        </a:p>
      </dgm:t>
    </dgm:pt>
    <dgm:pt modelId="{57D2D2E2-4930-4C27-B5B7-80691F4E1621}" type="sibTrans" cxnId="{B565172F-0005-4577-85CC-D34647D2BF46}">
      <dgm:prSet/>
      <dgm:spPr/>
      <dgm:t>
        <a:bodyPr/>
        <a:lstStyle/>
        <a:p>
          <a:endParaRPr lang="en-US"/>
        </a:p>
      </dgm:t>
    </dgm:pt>
    <dgm:pt modelId="{257FD33E-21E5-448D-A01F-AFC0566126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plot of rolling mean and rolling variance shows that the data is not stable and don’t have a flat point.</a:t>
          </a:r>
        </a:p>
      </dgm:t>
    </dgm:pt>
    <dgm:pt modelId="{F06E1D49-07A4-4C42-A414-143821060961}" type="parTrans" cxnId="{2B0001AE-676A-4B42-8778-E7D17EB8C549}">
      <dgm:prSet/>
      <dgm:spPr/>
      <dgm:t>
        <a:bodyPr/>
        <a:lstStyle/>
        <a:p>
          <a:endParaRPr lang="en-US"/>
        </a:p>
      </dgm:t>
    </dgm:pt>
    <dgm:pt modelId="{6E0C2ED9-8B8A-4DE3-961B-5940B3496184}" type="sibTrans" cxnId="{2B0001AE-676A-4B42-8778-E7D17EB8C549}">
      <dgm:prSet/>
      <dgm:spPr/>
      <dgm:t>
        <a:bodyPr/>
        <a:lstStyle/>
        <a:p>
          <a:endParaRPr lang="en-US"/>
        </a:p>
      </dgm:t>
    </dgm:pt>
    <dgm:pt modelId="{C155A0AB-1E23-4CC5-9A1B-55F8E87F3E1C}" type="pres">
      <dgm:prSet presAssocID="{8E167859-ABED-4A85-8080-DAAD0AE9EFDB}" presName="root" presStyleCnt="0">
        <dgm:presLayoutVars>
          <dgm:dir/>
          <dgm:resizeHandles val="exact"/>
        </dgm:presLayoutVars>
      </dgm:prSet>
      <dgm:spPr/>
    </dgm:pt>
    <dgm:pt modelId="{09CB3C39-08D5-42BF-B351-25263E93E988}" type="pres">
      <dgm:prSet presAssocID="{E90B09C9-0E6A-4E37-B743-E8426F64BC3F}" presName="compNode" presStyleCnt="0"/>
      <dgm:spPr/>
    </dgm:pt>
    <dgm:pt modelId="{82FFEDAA-4E82-47D7-A5D6-36A9FA3E0CAB}" type="pres">
      <dgm:prSet presAssocID="{E90B09C9-0E6A-4E37-B743-E8426F64BC3F}" presName="bgRect" presStyleLbl="bgShp" presStyleIdx="0" presStyleCnt="2"/>
      <dgm:spPr/>
    </dgm:pt>
    <dgm:pt modelId="{48B2E180-4DA0-415D-8FCE-215D463133A6}" type="pres">
      <dgm:prSet presAssocID="{E90B09C9-0E6A-4E37-B743-E8426F64BC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EB90BAF-F090-4230-ADF4-77DD82C4DF03}" type="pres">
      <dgm:prSet presAssocID="{E90B09C9-0E6A-4E37-B743-E8426F64BC3F}" presName="spaceRect" presStyleCnt="0"/>
      <dgm:spPr/>
    </dgm:pt>
    <dgm:pt modelId="{9C986C5D-D231-41AA-B9C9-472B5E1AE147}" type="pres">
      <dgm:prSet presAssocID="{E90B09C9-0E6A-4E37-B743-E8426F64BC3F}" presName="parTx" presStyleLbl="revTx" presStyleIdx="0" presStyleCnt="2">
        <dgm:presLayoutVars>
          <dgm:chMax val="0"/>
          <dgm:chPref val="0"/>
        </dgm:presLayoutVars>
      </dgm:prSet>
      <dgm:spPr/>
    </dgm:pt>
    <dgm:pt modelId="{7DF17E91-522D-49E7-B997-8ABFE1B0C9A5}" type="pres">
      <dgm:prSet presAssocID="{57D2D2E2-4930-4C27-B5B7-80691F4E1621}" presName="sibTrans" presStyleCnt="0"/>
      <dgm:spPr/>
    </dgm:pt>
    <dgm:pt modelId="{64C7708B-620A-43A0-87EC-EB775B92E7CC}" type="pres">
      <dgm:prSet presAssocID="{257FD33E-21E5-448D-A01F-AFC056612651}" presName="compNode" presStyleCnt="0"/>
      <dgm:spPr/>
    </dgm:pt>
    <dgm:pt modelId="{552B5AFC-2DF6-459D-B09E-F76962F6775C}" type="pres">
      <dgm:prSet presAssocID="{257FD33E-21E5-448D-A01F-AFC056612651}" presName="bgRect" presStyleLbl="bgShp" presStyleIdx="1" presStyleCnt="2"/>
      <dgm:spPr/>
    </dgm:pt>
    <dgm:pt modelId="{31E57D9F-7AAC-49B5-80D4-D0FBC584A834}" type="pres">
      <dgm:prSet presAssocID="{257FD33E-21E5-448D-A01F-AFC05661265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5DEBAF-D474-4242-B23E-CD34EACE824C}" type="pres">
      <dgm:prSet presAssocID="{257FD33E-21E5-448D-A01F-AFC056612651}" presName="spaceRect" presStyleCnt="0"/>
      <dgm:spPr/>
    </dgm:pt>
    <dgm:pt modelId="{2BC1BBC2-3BB1-49EC-9BA0-F14AA184D9DC}" type="pres">
      <dgm:prSet presAssocID="{257FD33E-21E5-448D-A01F-AFC05661265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565172F-0005-4577-85CC-D34647D2BF46}" srcId="{8E167859-ABED-4A85-8080-DAAD0AE9EFDB}" destId="{E90B09C9-0E6A-4E37-B743-E8426F64BC3F}" srcOrd="0" destOrd="0" parTransId="{6FCB4DE5-415C-44B6-8982-F14673C93C8F}" sibTransId="{57D2D2E2-4930-4C27-B5B7-80691F4E1621}"/>
    <dgm:cxn modelId="{09F7602F-737F-4719-9DE5-3AAFB95652C7}" type="presOf" srcId="{E90B09C9-0E6A-4E37-B743-E8426F64BC3F}" destId="{9C986C5D-D231-41AA-B9C9-472B5E1AE147}" srcOrd="0" destOrd="0" presId="urn:microsoft.com/office/officeart/2018/2/layout/IconVerticalSolidList"/>
    <dgm:cxn modelId="{2C6B1276-DB50-4B44-BA65-0480F9A91A85}" type="presOf" srcId="{8E167859-ABED-4A85-8080-DAAD0AE9EFDB}" destId="{C155A0AB-1E23-4CC5-9A1B-55F8E87F3E1C}" srcOrd="0" destOrd="0" presId="urn:microsoft.com/office/officeart/2018/2/layout/IconVerticalSolidList"/>
    <dgm:cxn modelId="{696DB277-4AD1-4E44-8700-B956F561903E}" type="presOf" srcId="{257FD33E-21E5-448D-A01F-AFC056612651}" destId="{2BC1BBC2-3BB1-49EC-9BA0-F14AA184D9DC}" srcOrd="0" destOrd="0" presId="urn:microsoft.com/office/officeart/2018/2/layout/IconVerticalSolidList"/>
    <dgm:cxn modelId="{2B0001AE-676A-4B42-8778-E7D17EB8C549}" srcId="{8E167859-ABED-4A85-8080-DAAD0AE9EFDB}" destId="{257FD33E-21E5-448D-A01F-AFC056612651}" srcOrd="1" destOrd="0" parTransId="{F06E1D49-07A4-4C42-A414-143821060961}" sibTransId="{6E0C2ED9-8B8A-4DE3-961B-5940B3496184}"/>
    <dgm:cxn modelId="{FD94B502-8D60-4F9D-B485-C6B2CC1DAB24}" type="presParOf" srcId="{C155A0AB-1E23-4CC5-9A1B-55F8E87F3E1C}" destId="{09CB3C39-08D5-42BF-B351-25263E93E988}" srcOrd="0" destOrd="0" presId="urn:microsoft.com/office/officeart/2018/2/layout/IconVerticalSolidList"/>
    <dgm:cxn modelId="{440DC49E-031C-4CA3-A496-7924C5960AA1}" type="presParOf" srcId="{09CB3C39-08D5-42BF-B351-25263E93E988}" destId="{82FFEDAA-4E82-47D7-A5D6-36A9FA3E0CAB}" srcOrd="0" destOrd="0" presId="urn:microsoft.com/office/officeart/2018/2/layout/IconVerticalSolidList"/>
    <dgm:cxn modelId="{1E526FD8-BB83-4E3A-B834-F961A1041B38}" type="presParOf" srcId="{09CB3C39-08D5-42BF-B351-25263E93E988}" destId="{48B2E180-4DA0-415D-8FCE-215D463133A6}" srcOrd="1" destOrd="0" presId="urn:microsoft.com/office/officeart/2018/2/layout/IconVerticalSolidList"/>
    <dgm:cxn modelId="{DED5640D-8056-4CF9-83AD-4A7E2BFAEC8C}" type="presParOf" srcId="{09CB3C39-08D5-42BF-B351-25263E93E988}" destId="{2EB90BAF-F090-4230-ADF4-77DD82C4DF03}" srcOrd="2" destOrd="0" presId="urn:microsoft.com/office/officeart/2018/2/layout/IconVerticalSolidList"/>
    <dgm:cxn modelId="{F36F256F-7511-419D-9DD1-5820AC779C51}" type="presParOf" srcId="{09CB3C39-08D5-42BF-B351-25263E93E988}" destId="{9C986C5D-D231-41AA-B9C9-472B5E1AE147}" srcOrd="3" destOrd="0" presId="urn:microsoft.com/office/officeart/2018/2/layout/IconVerticalSolidList"/>
    <dgm:cxn modelId="{EDFC7042-A94D-4A85-83CE-2A8725F4BFFC}" type="presParOf" srcId="{C155A0AB-1E23-4CC5-9A1B-55F8E87F3E1C}" destId="{7DF17E91-522D-49E7-B997-8ABFE1B0C9A5}" srcOrd="1" destOrd="0" presId="urn:microsoft.com/office/officeart/2018/2/layout/IconVerticalSolidList"/>
    <dgm:cxn modelId="{7E5BCD78-6A24-4F7A-B4BF-179D2431D0CA}" type="presParOf" srcId="{C155A0AB-1E23-4CC5-9A1B-55F8E87F3E1C}" destId="{64C7708B-620A-43A0-87EC-EB775B92E7CC}" srcOrd="2" destOrd="0" presId="urn:microsoft.com/office/officeart/2018/2/layout/IconVerticalSolidList"/>
    <dgm:cxn modelId="{439F2EA3-4F5F-47AD-811A-065351AA665F}" type="presParOf" srcId="{64C7708B-620A-43A0-87EC-EB775B92E7CC}" destId="{552B5AFC-2DF6-459D-B09E-F76962F6775C}" srcOrd="0" destOrd="0" presId="urn:microsoft.com/office/officeart/2018/2/layout/IconVerticalSolidList"/>
    <dgm:cxn modelId="{17467D34-9873-418A-8EEA-BEF593264F7B}" type="presParOf" srcId="{64C7708B-620A-43A0-87EC-EB775B92E7CC}" destId="{31E57D9F-7AAC-49B5-80D4-D0FBC584A834}" srcOrd="1" destOrd="0" presId="urn:microsoft.com/office/officeart/2018/2/layout/IconVerticalSolidList"/>
    <dgm:cxn modelId="{7C48BDD3-83F2-48DD-9236-177F4ADCF7B1}" type="presParOf" srcId="{64C7708B-620A-43A0-87EC-EB775B92E7CC}" destId="{AD5DEBAF-D474-4242-B23E-CD34EACE824C}" srcOrd="2" destOrd="0" presId="urn:microsoft.com/office/officeart/2018/2/layout/IconVerticalSolidList"/>
    <dgm:cxn modelId="{98830DD5-FD80-4C73-A724-67F858A2C091}" type="presParOf" srcId="{64C7708B-620A-43A0-87EC-EB775B92E7CC}" destId="{2BC1BBC2-3BB1-49EC-9BA0-F14AA184D9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EDAA-4E82-47D7-A5D6-36A9FA3E0CAB}">
      <dsp:nvSpPr>
        <dsp:cNvPr id="0" name=""/>
        <dsp:cNvSpPr/>
      </dsp:nvSpPr>
      <dsp:spPr>
        <a:xfrm>
          <a:off x="0" y="685733"/>
          <a:ext cx="4038600" cy="12659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2E180-4DA0-415D-8FCE-215D463133A6}">
      <dsp:nvSpPr>
        <dsp:cNvPr id="0" name=""/>
        <dsp:cNvSpPr/>
      </dsp:nvSpPr>
      <dsp:spPr>
        <a:xfrm>
          <a:off x="382955" y="970576"/>
          <a:ext cx="696283" cy="6962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86C5D-D231-41AA-B9C9-472B5E1AE147}">
      <dsp:nvSpPr>
        <dsp:cNvPr id="0" name=""/>
        <dsp:cNvSpPr/>
      </dsp:nvSpPr>
      <dsp:spPr>
        <a:xfrm>
          <a:off x="1462195" y="685733"/>
          <a:ext cx="2576404" cy="1265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82" tIns="133982" rIns="133982" bIns="1339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ADF and KPSS test statistics shows that the data is not stationary</a:t>
          </a:r>
        </a:p>
      </dsp:txBody>
      <dsp:txXfrm>
        <a:off x="1462195" y="685733"/>
        <a:ext cx="2576404" cy="1265969"/>
      </dsp:txXfrm>
    </dsp:sp>
    <dsp:sp modelId="{552B5AFC-2DF6-459D-B09E-F76962F6775C}">
      <dsp:nvSpPr>
        <dsp:cNvPr id="0" name=""/>
        <dsp:cNvSpPr/>
      </dsp:nvSpPr>
      <dsp:spPr>
        <a:xfrm>
          <a:off x="0" y="2268195"/>
          <a:ext cx="4038600" cy="12659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57D9F-7AAC-49B5-80D4-D0FBC584A834}">
      <dsp:nvSpPr>
        <dsp:cNvPr id="0" name=""/>
        <dsp:cNvSpPr/>
      </dsp:nvSpPr>
      <dsp:spPr>
        <a:xfrm>
          <a:off x="382955" y="2553038"/>
          <a:ext cx="696283" cy="6962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1BBC2-3BB1-49EC-9BA0-F14AA184D9DC}">
      <dsp:nvSpPr>
        <dsp:cNvPr id="0" name=""/>
        <dsp:cNvSpPr/>
      </dsp:nvSpPr>
      <dsp:spPr>
        <a:xfrm>
          <a:off x="1462195" y="2268195"/>
          <a:ext cx="2576404" cy="1265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82" tIns="133982" rIns="133982" bIns="1339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plot of rolling mean and rolling variance shows that the data is not stable and don’t have a flat point.</a:t>
          </a:r>
        </a:p>
      </dsp:txBody>
      <dsp:txXfrm>
        <a:off x="1462195" y="2268195"/>
        <a:ext cx="2576404" cy="1265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EDAA-4E82-47D7-A5D6-36A9FA3E0CAB}">
      <dsp:nvSpPr>
        <dsp:cNvPr id="0" name=""/>
        <dsp:cNvSpPr/>
      </dsp:nvSpPr>
      <dsp:spPr>
        <a:xfrm>
          <a:off x="0" y="685733"/>
          <a:ext cx="4038600" cy="12659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2E180-4DA0-415D-8FCE-215D463133A6}">
      <dsp:nvSpPr>
        <dsp:cNvPr id="0" name=""/>
        <dsp:cNvSpPr/>
      </dsp:nvSpPr>
      <dsp:spPr>
        <a:xfrm>
          <a:off x="382955" y="970576"/>
          <a:ext cx="696283" cy="6962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86C5D-D231-41AA-B9C9-472B5E1AE147}">
      <dsp:nvSpPr>
        <dsp:cNvPr id="0" name=""/>
        <dsp:cNvSpPr/>
      </dsp:nvSpPr>
      <dsp:spPr>
        <a:xfrm>
          <a:off x="1462195" y="685733"/>
          <a:ext cx="2576404" cy="1265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82" tIns="133982" rIns="133982" bIns="1339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ADF and KPSS test statistics shows that the data is stationary</a:t>
          </a:r>
        </a:p>
      </dsp:txBody>
      <dsp:txXfrm>
        <a:off x="1462195" y="685733"/>
        <a:ext cx="2576404" cy="1265969"/>
      </dsp:txXfrm>
    </dsp:sp>
    <dsp:sp modelId="{552B5AFC-2DF6-459D-B09E-F76962F6775C}">
      <dsp:nvSpPr>
        <dsp:cNvPr id="0" name=""/>
        <dsp:cNvSpPr/>
      </dsp:nvSpPr>
      <dsp:spPr>
        <a:xfrm>
          <a:off x="0" y="2268195"/>
          <a:ext cx="4038600" cy="12659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57D9F-7AAC-49B5-80D4-D0FBC584A834}">
      <dsp:nvSpPr>
        <dsp:cNvPr id="0" name=""/>
        <dsp:cNvSpPr/>
      </dsp:nvSpPr>
      <dsp:spPr>
        <a:xfrm>
          <a:off x="382955" y="2553038"/>
          <a:ext cx="696283" cy="6962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1BBC2-3BB1-49EC-9BA0-F14AA184D9DC}">
      <dsp:nvSpPr>
        <dsp:cNvPr id="0" name=""/>
        <dsp:cNvSpPr/>
      </dsp:nvSpPr>
      <dsp:spPr>
        <a:xfrm>
          <a:off x="1462195" y="2268195"/>
          <a:ext cx="2576404" cy="1265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82" tIns="133982" rIns="133982" bIns="1339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plot of rolling mean and rolling variance shows that the data is not stable and don’t have a flat point.</a:t>
          </a:r>
        </a:p>
      </dsp:txBody>
      <dsp:txXfrm>
        <a:off x="1462195" y="2268195"/>
        <a:ext cx="2576404" cy="1265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3/2/24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19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5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5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0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3/2/24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2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3/2/24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3/2/24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2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9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6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9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thedevastator/daily-sea-ice-extent-in-hemispheres?select=N_seaice_extent_daily_v3.0.c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FB2D26E-FBAE-45B8-B0F6-80E4ABDEC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442A66-721F-4552-A3AD-3A2215F0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7EA5288-5BEB-4C44-949A-ED209FE21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06060-A1C3-E1CA-4C5F-80E9E642C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1" y="1223889"/>
            <a:ext cx="3151149" cy="2205109"/>
          </a:xfrm>
        </p:spPr>
        <p:txBody>
          <a:bodyPr>
            <a:noAutofit/>
          </a:bodyPr>
          <a:lstStyle/>
          <a:p>
            <a:r>
              <a:rPr lang="en-US" sz="2800" dirty="0"/>
              <a:t>Daily sea Ice Extent </a:t>
            </a:r>
            <a:br>
              <a:rPr lang="en-US" sz="2800" dirty="0"/>
            </a:br>
            <a:r>
              <a:rPr lang="en-US" sz="2800" dirty="0"/>
              <a:t>In Hemispheres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A3167-9E8B-9A4B-F2AD-EFD8F6722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4114800"/>
            <a:ext cx="3151149" cy="1371601"/>
          </a:xfrm>
        </p:spPr>
        <p:txBody>
          <a:bodyPr>
            <a:normAutofit/>
          </a:bodyPr>
          <a:lstStyle/>
          <a:p>
            <a:r>
              <a:rPr lang="en-US" sz="2000" dirty="0"/>
              <a:t>Course : Capstone</a:t>
            </a:r>
          </a:p>
          <a:p>
            <a:r>
              <a:rPr lang="en-US" sz="2000" dirty="0"/>
              <a:t>Presented By: </a:t>
            </a:r>
          </a:p>
          <a:p>
            <a:r>
              <a:rPr lang="en-US" sz="2000" dirty="0" err="1"/>
              <a:t>Pon</a:t>
            </a:r>
            <a:r>
              <a:rPr lang="en-US" sz="2000" dirty="0"/>
              <a:t> </a:t>
            </a:r>
            <a:r>
              <a:rPr lang="en-US" sz="2000" dirty="0" err="1"/>
              <a:t>swarnalaya</a:t>
            </a:r>
            <a:r>
              <a:rPr lang="en-US" sz="2000" dirty="0"/>
              <a:t> Ravichandran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7B0F2-C795-5158-66DD-E9028A92E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1" b="-1"/>
          <a:stretch/>
        </p:blipFill>
        <p:spPr>
          <a:xfrm>
            <a:off x="5410200" y="10"/>
            <a:ext cx="67818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67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25605B-CD85-5FFF-93F7-DB5EC556B3EA}"/>
              </a:ext>
            </a:extLst>
          </p:cNvPr>
          <p:cNvSpPr txBox="1"/>
          <p:nvPr/>
        </p:nvSpPr>
        <p:spPr>
          <a:xfrm>
            <a:off x="181769" y="130991"/>
            <a:ext cx="7004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2044">
              <a:spcAft>
                <a:spcPts val="600"/>
              </a:spcAft>
            </a:pPr>
            <a:r>
              <a:rPr lang="en-US" dirty="0">
                <a:solidFill>
                  <a:srgbClr val="555555"/>
                </a:solidFill>
              </a:rPr>
              <a:t>SECOND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ORDER DIFFERENCING – NORTHERN HEMISPHERE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21FB8-A5B8-54E8-CC30-524F17B544CB}"/>
              </a:ext>
            </a:extLst>
          </p:cNvPr>
          <p:cNvSpPr txBox="1"/>
          <p:nvPr/>
        </p:nvSpPr>
        <p:spPr>
          <a:xfrm>
            <a:off x="3232150" y="4106094"/>
            <a:ext cx="4183062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data looks like it is stationary .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800" kern="1200" dirty="0" err="1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adf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800" kern="1200" dirty="0" err="1">
                <a:solidFill>
                  <a:srgbClr val="555555"/>
                </a:solidFill>
                <a:latin typeface="+mn-lt"/>
                <a:ea typeface="+mn-ea"/>
                <a:cs typeface="+mn-cs"/>
              </a:rPr>
              <a:t>kpss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test shows that the data is stationary 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ACF plot has white noise and ACF/PACF Plot shows seasonality at 365.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rolling mean and variance has a flat point and its stable.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DB61FBE5-CD8E-BC46-253B-60759A7E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783406"/>
            <a:ext cx="2743200" cy="2653423"/>
          </a:xfrm>
          <a:prstGeom prst="rect">
            <a:avLst/>
          </a:prstGeom>
        </p:spPr>
      </p:pic>
      <p:pic>
        <p:nvPicPr>
          <p:cNvPr id="3" name="Picture 2" descr="A graph with a yellow line&#10;&#10;Description automatically generated">
            <a:extLst>
              <a:ext uri="{FF2B5EF4-FFF2-40B4-BE49-F238E27FC236}">
                <a16:creationId xmlns:a16="http://schemas.microsoft.com/office/drawing/2014/main" id="{F146E103-8FE8-BC7A-A83E-C7775C5E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88" y="766747"/>
            <a:ext cx="4289424" cy="2653423"/>
          </a:xfrm>
          <a:prstGeom prst="rect">
            <a:avLst/>
          </a:prstGeom>
        </p:spPr>
      </p:pic>
      <p:pic>
        <p:nvPicPr>
          <p:cNvPr id="7" name="Picture 6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E3E2FAE8-86D1-A7BB-52D1-2539C8C59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75" y="785813"/>
            <a:ext cx="4163615" cy="2771775"/>
          </a:xfrm>
          <a:prstGeom prst="rect">
            <a:avLst/>
          </a:prstGeom>
        </p:spPr>
      </p:pic>
      <p:pic>
        <p:nvPicPr>
          <p:cNvPr id="11" name="Picture 10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DE180BE-F30C-C1B3-7E33-0F64EBCBB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" y="3871913"/>
            <a:ext cx="3070225" cy="2686050"/>
          </a:xfrm>
          <a:prstGeom prst="rect">
            <a:avLst/>
          </a:prstGeom>
        </p:spPr>
      </p:pic>
      <p:pic>
        <p:nvPicPr>
          <p:cNvPr id="21" name="Picture 2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91BFA63-CF79-EDF2-EFAA-AFA4B219B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775" y="3735387"/>
            <a:ext cx="4432300" cy="28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1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00B49565-BB80-1985-48BE-87422660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" y="166264"/>
            <a:ext cx="5785101" cy="31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D61F1-8016-7B86-18C6-85FC8C8DA88A}"/>
              </a:ext>
            </a:extLst>
          </p:cNvPr>
          <p:cNvSpPr txBox="1"/>
          <p:nvPr/>
        </p:nvSpPr>
        <p:spPr>
          <a:xfrm>
            <a:off x="181768" y="485609"/>
            <a:ext cx="7019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2044">
              <a:spcAft>
                <a:spcPts val="600"/>
              </a:spcAft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FIRST ORDER DIFFERENCING – </a:t>
            </a:r>
            <a:r>
              <a:rPr lang="en-US" sz="1800" b="1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SOUTHERN HEMISPHERE</a:t>
            </a:r>
            <a:endParaRPr lang="en-US" b="1" dirty="0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7A8494-F5F6-49DD-A809-DF3DC7AC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33" y="854941"/>
            <a:ext cx="2436417" cy="2574059"/>
          </a:xfrm>
          <a:prstGeom prst="rect">
            <a:avLst/>
          </a:prstGeom>
        </p:spPr>
      </p:pic>
      <p:pic>
        <p:nvPicPr>
          <p:cNvPr id="12" name="Picture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C29292C-8EE2-50CF-24F1-3E406409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263" y="912087"/>
            <a:ext cx="4025501" cy="2574059"/>
          </a:xfrm>
          <a:prstGeom prst="rect">
            <a:avLst/>
          </a:prstGeom>
        </p:spPr>
      </p:pic>
      <p:pic>
        <p:nvPicPr>
          <p:cNvPr id="14" name="Picture 13" descr="A graph of a line&#10;&#10;Description automatically generated">
            <a:extLst>
              <a:ext uri="{FF2B5EF4-FFF2-40B4-BE49-F238E27FC236}">
                <a16:creationId xmlns:a16="http://schemas.microsoft.com/office/drawing/2014/main" id="{6D8EB052-573B-F6A6-C19E-51D3877E0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869223"/>
            <a:ext cx="4329112" cy="2745509"/>
          </a:xfrm>
          <a:prstGeom prst="rect">
            <a:avLst/>
          </a:prstGeom>
        </p:spPr>
      </p:pic>
      <p:pic>
        <p:nvPicPr>
          <p:cNvPr id="16" name="Picture 1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80F2E686-03B7-E615-8BDB-152AC168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68" y="3614732"/>
            <a:ext cx="3432970" cy="2574059"/>
          </a:xfrm>
          <a:prstGeom prst="rect">
            <a:avLst/>
          </a:prstGeom>
        </p:spPr>
      </p:pic>
      <p:pic>
        <p:nvPicPr>
          <p:cNvPr id="18" name="Picture 17" descr="A graph of data and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EC9F784B-E2A5-0BFD-885C-0D67C30FF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988" y="3614732"/>
            <a:ext cx="3659187" cy="30146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5BCADB-E2DB-EA74-2214-785A68285AA4}"/>
              </a:ext>
            </a:extLst>
          </p:cNvPr>
          <p:cNvSpPr txBox="1"/>
          <p:nvPr/>
        </p:nvSpPr>
        <p:spPr>
          <a:xfrm>
            <a:off x="3407569" y="3960754"/>
            <a:ext cx="473630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data looks like it is </a:t>
            </a:r>
            <a:r>
              <a:rPr lang="en-US" dirty="0">
                <a:solidFill>
                  <a:srgbClr val="555555"/>
                </a:solidFill>
              </a:rPr>
              <a:t>partially 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stationary .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800" kern="1200" dirty="0" err="1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adf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800" kern="1200" dirty="0" err="1">
                <a:solidFill>
                  <a:srgbClr val="555555"/>
                </a:solidFill>
                <a:latin typeface="+mn-lt"/>
                <a:ea typeface="+mn-ea"/>
                <a:cs typeface="+mn-cs"/>
              </a:rPr>
              <a:t>kpss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test shows that the data is stationary 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55555"/>
                </a:solidFill>
              </a:rPr>
              <a:t>But,  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ACF plot has no white noise and ACF/PACF plot shows a seasonality at </a:t>
            </a:r>
            <a:r>
              <a:rPr lang="en-US" dirty="0">
                <a:solidFill>
                  <a:srgbClr val="555555"/>
                </a:solidFill>
              </a:rPr>
              <a:t>365 in </a:t>
            </a:r>
            <a:r>
              <a:rPr lang="en-US" dirty="0" err="1">
                <a:solidFill>
                  <a:srgbClr val="555555"/>
                </a:solidFill>
              </a:rPr>
              <a:t>pacf</a:t>
            </a:r>
            <a:r>
              <a:rPr lang="en-US" dirty="0">
                <a:solidFill>
                  <a:srgbClr val="555555"/>
                </a:solidFill>
              </a:rPr>
              <a:t> and data converges over time in </a:t>
            </a:r>
            <a:r>
              <a:rPr lang="en-US" dirty="0" err="1">
                <a:solidFill>
                  <a:srgbClr val="555555"/>
                </a:solidFill>
              </a:rPr>
              <a:t>acf</a:t>
            </a:r>
            <a:r>
              <a:rPr lang="en-US" dirty="0">
                <a:solidFill>
                  <a:srgbClr val="555555"/>
                </a:solidFill>
              </a:rPr>
              <a:t>. </a:t>
            </a:r>
            <a:endParaRPr lang="en-US" sz="1800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rolling mean and variance doesn’t have </a:t>
            </a:r>
            <a:r>
              <a:rPr lang="en-US" dirty="0">
                <a:solidFill>
                  <a:srgbClr val="555555"/>
                </a:solidFill>
              </a:rPr>
              <a:t>a stability and it is fluctuated.</a:t>
            </a:r>
            <a:endParaRPr lang="en-US" sz="1800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B42A3-A5D4-7064-E833-4FD459C5EC7E}"/>
              </a:ext>
            </a:extLst>
          </p:cNvPr>
          <p:cNvSpPr txBox="1"/>
          <p:nvPr/>
        </p:nvSpPr>
        <p:spPr>
          <a:xfrm>
            <a:off x="-4763" y="0"/>
            <a:ext cx="7348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2044">
              <a:spcAft>
                <a:spcPts val="600"/>
              </a:spcAft>
            </a:pPr>
            <a:r>
              <a:rPr lang="en-US" dirty="0">
                <a:solidFill>
                  <a:srgbClr val="555555"/>
                </a:solidFill>
              </a:rPr>
              <a:t>SECOND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ORDER DIFFERENCING – </a:t>
            </a:r>
            <a:r>
              <a:rPr lang="en-US" dirty="0">
                <a:solidFill>
                  <a:srgbClr val="555555"/>
                </a:solidFill>
              </a:rPr>
              <a:t>SOU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THERN HEMISPHERE</a:t>
            </a:r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98EE20-4562-6113-3C9E-718A58F9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369333"/>
            <a:ext cx="2560638" cy="2616756"/>
          </a:xfrm>
          <a:prstGeom prst="rect">
            <a:avLst/>
          </a:prstGeom>
        </p:spPr>
      </p:pic>
      <p:pic>
        <p:nvPicPr>
          <p:cNvPr id="9" name="Picture 8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3182327E-5D3D-B864-1067-AFC71A3C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979" y="369332"/>
            <a:ext cx="4543423" cy="2831068"/>
          </a:xfrm>
          <a:prstGeom prst="rect">
            <a:avLst/>
          </a:prstGeom>
        </p:spPr>
      </p:pic>
      <p:pic>
        <p:nvPicPr>
          <p:cNvPr id="11" name="Picture 10" descr="A graph of a line&#10;&#10;Description automatically generated">
            <a:extLst>
              <a:ext uri="{FF2B5EF4-FFF2-40B4-BE49-F238E27FC236}">
                <a16:creationId xmlns:a16="http://schemas.microsoft.com/office/drawing/2014/main" id="{ED6F5D35-E0EC-E8F5-9C52-645808D61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196" y="369332"/>
            <a:ext cx="4376739" cy="2831068"/>
          </a:xfrm>
          <a:prstGeom prst="rect">
            <a:avLst/>
          </a:prstGeom>
        </p:spPr>
      </p:pic>
      <p:pic>
        <p:nvPicPr>
          <p:cNvPr id="13" name="Picture 12" descr="A graph of a line graph&#10;&#10;Description automatically generated">
            <a:extLst>
              <a:ext uri="{FF2B5EF4-FFF2-40B4-BE49-F238E27FC236}">
                <a16:creationId xmlns:a16="http://schemas.microsoft.com/office/drawing/2014/main" id="{B1386BA3-4933-CCB1-E45C-8EA0A89EC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5" y="3200400"/>
            <a:ext cx="3684593" cy="32882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F7B841-89E7-F8C4-9B21-FC985E3EEC36}"/>
              </a:ext>
            </a:extLst>
          </p:cNvPr>
          <p:cNvSpPr txBox="1"/>
          <p:nvPr/>
        </p:nvSpPr>
        <p:spPr>
          <a:xfrm>
            <a:off x="3669505" y="3657601"/>
            <a:ext cx="416004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data </a:t>
            </a:r>
            <a:r>
              <a:rPr lang="en-US" dirty="0">
                <a:solidFill>
                  <a:srgbClr val="555555"/>
                </a:solidFill>
              </a:rPr>
              <a:t>looks 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stationary .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800" kern="1200" dirty="0" err="1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adf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800" kern="1200" dirty="0" err="1">
                <a:solidFill>
                  <a:srgbClr val="555555"/>
                </a:solidFill>
                <a:latin typeface="+mn-lt"/>
                <a:ea typeface="+mn-ea"/>
                <a:cs typeface="+mn-cs"/>
              </a:rPr>
              <a:t>kpss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test shows that the data is stationary 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ACF plot has white noise and ACF/PACF Plot shows seasonality at 365.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rolling mean and variance has a flat point and its stable.</a:t>
            </a:r>
          </a:p>
        </p:txBody>
      </p:sp>
      <p:pic>
        <p:nvPicPr>
          <p:cNvPr id="19" name="Picture 18" descr="A graph of data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26174903-9BD7-B978-D908-B328F2C9E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50" y="3529013"/>
            <a:ext cx="4114800" cy="32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6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0D8F40-8B18-B5D0-67DF-312EF58251E2}"/>
              </a:ext>
            </a:extLst>
          </p:cNvPr>
          <p:cNvSpPr txBox="1"/>
          <p:nvPr/>
        </p:nvSpPr>
        <p:spPr>
          <a:xfrm>
            <a:off x="2096529" y="180543"/>
            <a:ext cx="799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effectLst/>
                <a:latin typeface="Times New Roman" panose="02020603050405020304" pitchFamily="18" charset="0"/>
              </a:rPr>
              <a:t>TIME  SERIES</a:t>
            </a:r>
            <a:r>
              <a:rPr lang="en-US" dirty="0"/>
              <a:t> </a:t>
            </a:r>
            <a:r>
              <a:rPr lang="en-US" sz="1800" b="1" i="0" u="none" strike="noStrike" dirty="0">
                <a:effectLst/>
                <a:latin typeface="Times New Roman" panose="02020603050405020304" pitchFamily="18" charset="0"/>
              </a:rPr>
              <a:t>DECOMPOSITION – NORTHERN HEMISPHERE</a:t>
            </a:r>
            <a:endParaRPr lang="en-US" b="0" dirty="0">
              <a:effectLst/>
            </a:endParaRPr>
          </a:p>
        </p:txBody>
      </p:sp>
      <p:pic>
        <p:nvPicPr>
          <p:cNvPr id="7" name="Picture 6" descr="A graph of a waveform&#10;&#10;Description automatically generated with medium confidence">
            <a:extLst>
              <a:ext uri="{FF2B5EF4-FFF2-40B4-BE49-F238E27FC236}">
                <a16:creationId xmlns:a16="http://schemas.microsoft.com/office/drawing/2014/main" id="{18073645-6E9A-F70A-1D10-4DE41EE8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20" y="766118"/>
            <a:ext cx="4038085" cy="2446639"/>
          </a:xfrm>
          <a:prstGeom prst="rect">
            <a:avLst/>
          </a:prstGeom>
        </p:spPr>
      </p:pic>
      <p:pic>
        <p:nvPicPr>
          <p:cNvPr id="9" name="Picture 8" descr="A graph of a trend&#10;&#10;Description automatically generated with medium confidence">
            <a:extLst>
              <a:ext uri="{FF2B5EF4-FFF2-40B4-BE49-F238E27FC236}">
                <a16:creationId xmlns:a16="http://schemas.microsoft.com/office/drawing/2014/main" id="{F3846AC8-8A21-DEDB-80F0-2038252A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95" y="766118"/>
            <a:ext cx="4038085" cy="2662882"/>
          </a:xfrm>
          <a:prstGeom prst="rect">
            <a:avLst/>
          </a:prstGeom>
        </p:spPr>
      </p:pic>
      <p:pic>
        <p:nvPicPr>
          <p:cNvPr id="11" name="Picture 10" descr="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2D954AF-1B63-7485-7F19-A6AD0DA91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82" y="3645244"/>
            <a:ext cx="4491167" cy="2762249"/>
          </a:xfrm>
          <a:prstGeom prst="rect">
            <a:avLst/>
          </a:prstGeom>
        </p:spPr>
      </p:pic>
      <p:pic>
        <p:nvPicPr>
          <p:cNvPr id="13" name="Picture 12" descr="A graph of blue lines&#10;&#10;Description automatically generated">
            <a:extLst>
              <a:ext uri="{FF2B5EF4-FFF2-40B4-BE49-F238E27FC236}">
                <a16:creationId xmlns:a16="http://schemas.microsoft.com/office/drawing/2014/main" id="{D9F45CCC-6D9A-D19E-9D55-DD400BDF3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995" y="3443548"/>
            <a:ext cx="4038085" cy="2978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BB5ABE-1CBB-AFEB-CF46-AE8E021CE4B6}"/>
              </a:ext>
            </a:extLst>
          </p:cNvPr>
          <p:cNvSpPr txBox="1"/>
          <p:nvPr/>
        </p:nvSpPr>
        <p:spPr>
          <a:xfrm>
            <a:off x="4605981" y="1937946"/>
            <a:ext cx="31870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STL plot shows the trend, seasonality and residual of the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seasonally adjusted data shows that the data is completely seasonal and fitted with the original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detrended data is away from the original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of trend: 0.9998074633231866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of seasonality: 0.2959485111132665</a:t>
            </a:r>
          </a:p>
        </p:txBody>
      </p:sp>
    </p:spTree>
    <p:extLst>
      <p:ext uri="{BB962C8B-B14F-4D97-AF65-F5344CB8AC3E}">
        <p14:creationId xmlns:p14="http://schemas.microsoft.com/office/powerpoint/2010/main" val="156026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F5DF91-B158-9486-ED38-557CBC3EF210}"/>
              </a:ext>
            </a:extLst>
          </p:cNvPr>
          <p:cNvSpPr txBox="1"/>
          <p:nvPr/>
        </p:nvSpPr>
        <p:spPr>
          <a:xfrm>
            <a:off x="2215463" y="37070"/>
            <a:ext cx="7291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effectLst/>
                <a:latin typeface="Times New Roman" panose="02020603050405020304" pitchFamily="18" charset="0"/>
              </a:rPr>
              <a:t>TIME  SERIES</a:t>
            </a:r>
            <a:r>
              <a:rPr lang="en-US" dirty="0"/>
              <a:t> </a:t>
            </a:r>
            <a:r>
              <a:rPr lang="en-US" sz="1800" b="1" i="0" u="none" strike="noStrike" dirty="0">
                <a:effectLst/>
                <a:latin typeface="Times New Roman" panose="02020603050405020304" pitchFamily="18" charset="0"/>
              </a:rPr>
              <a:t>DECOMPOSITION – </a:t>
            </a:r>
            <a:r>
              <a:rPr lang="en-US" b="1" dirty="0">
                <a:latin typeface="Times New Roman" panose="02020603050405020304" pitchFamily="18" charset="0"/>
              </a:rPr>
              <a:t>SOU</a:t>
            </a:r>
            <a:r>
              <a:rPr lang="en-US" sz="1800" b="1" i="0" u="none" strike="noStrike" dirty="0">
                <a:effectLst/>
                <a:latin typeface="Times New Roman" panose="02020603050405020304" pitchFamily="18" charset="0"/>
              </a:rPr>
              <a:t>THERN HEMISPHERE</a:t>
            </a:r>
            <a:endParaRPr lang="en-US" b="0" dirty="0">
              <a:effectLst/>
            </a:endParaRPr>
          </a:p>
        </p:txBody>
      </p:sp>
      <p:pic>
        <p:nvPicPr>
          <p:cNvPr id="7" name="Picture 6" descr="A graph of 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FFAB13F7-DD6C-19CE-5A72-BEF651A2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8" y="468779"/>
            <a:ext cx="4411040" cy="2650939"/>
          </a:xfrm>
          <a:prstGeom prst="rect">
            <a:avLst/>
          </a:prstGeom>
        </p:spPr>
      </p:pic>
      <p:pic>
        <p:nvPicPr>
          <p:cNvPr id="9" name="Picture 8" descr="A graph showing the number of seasons&#10;&#10;Description automatically generated with medium confidence">
            <a:extLst>
              <a:ext uri="{FF2B5EF4-FFF2-40B4-BE49-F238E27FC236}">
                <a16:creationId xmlns:a16="http://schemas.microsoft.com/office/drawing/2014/main" id="{B97BE3BA-A8EA-1D05-CF85-75BC59E6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99" y="594284"/>
            <a:ext cx="4775201" cy="2525434"/>
          </a:xfrm>
          <a:prstGeom prst="rect">
            <a:avLst/>
          </a:prstGeom>
        </p:spPr>
      </p:pic>
      <p:pic>
        <p:nvPicPr>
          <p:cNvPr id="11" name="Picture 10" descr="A graph showing the same time&#10;&#10;Description automatically generated with medium confidence">
            <a:extLst>
              <a:ext uri="{FF2B5EF4-FFF2-40B4-BE49-F238E27FC236}">
                <a16:creationId xmlns:a16="http://schemas.microsoft.com/office/drawing/2014/main" id="{C14F20CA-BC0C-3D63-A6D1-56D7E473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17" y="3387911"/>
            <a:ext cx="4515972" cy="3192184"/>
          </a:xfrm>
          <a:prstGeom prst="rect">
            <a:avLst/>
          </a:prstGeom>
        </p:spPr>
      </p:pic>
      <p:pic>
        <p:nvPicPr>
          <p:cNvPr id="13" name="Picture 12" descr="A graph of a data&#10;&#10;Description automatically generated with medium confidence">
            <a:extLst>
              <a:ext uri="{FF2B5EF4-FFF2-40B4-BE49-F238E27FC236}">
                <a16:creationId xmlns:a16="http://schemas.microsoft.com/office/drawing/2014/main" id="{BD1A5328-4479-17C2-198F-CF02CDABF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711" y="3482416"/>
            <a:ext cx="4515972" cy="3097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60A497-6DEB-8926-A617-27C6308C0D95}"/>
              </a:ext>
            </a:extLst>
          </p:cNvPr>
          <p:cNvSpPr txBox="1"/>
          <p:nvPr/>
        </p:nvSpPr>
        <p:spPr>
          <a:xfrm>
            <a:off x="4775202" y="1150770"/>
            <a:ext cx="29477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STL plot shows the trend, seasonality and residual of the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seasonally adjusted data shows that the data is completely seasonal and fitted with the original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detrended data is away from the original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of trend: 0.999854717847911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of seasonality: 0.2708243049708411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5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E06493-913C-E5B7-9FDD-E7D37E93D128}"/>
              </a:ext>
            </a:extLst>
          </p:cNvPr>
          <p:cNvSpPr txBox="1"/>
          <p:nvPr/>
        </p:nvSpPr>
        <p:spPr>
          <a:xfrm>
            <a:off x="2533135" y="142788"/>
            <a:ext cx="668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HOLTS-WINTER METHOD - </a:t>
            </a:r>
            <a:r>
              <a:rPr lang="en-US" sz="1800" b="1" i="0" u="none" strike="noStrike" dirty="0">
                <a:effectLst/>
                <a:latin typeface="Times New Roman" panose="02020603050405020304" pitchFamily="18" charset="0"/>
              </a:rPr>
              <a:t>NORTHERN HEMISPHERE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50F61-069D-2506-3DA6-C4B0F96D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120"/>
            <a:ext cx="4225839" cy="2712994"/>
          </a:xfrm>
          <a:prstGeom prst="rect">
            <a:avLst/>
          </a:prstGeom>
        </p:spPr>
      </p:pic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265FFE6A-BC8B-C049-7CF1-E5EDD6CA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65" y="512120"/>
            <a:ext cx="4225839" cy="2712994"/>
          </a:xfrm>
          <a:prstGeom prst="rect">
            <a:avLst/>
          </a:prstGeom>
        </p:spPr>
      </p:pic>
      <p:pic>
        <p:nvPicPr>
          <p:cNvPr id="11" name="Picture 10" descr="A graph of a curve&#10;&#10;Description automatically generated">
            <a:extLst>
              <a:ext uri="{FF2B5EF4-FFF2-40B4-BE49-F238E27FC236}">
                <a16:creationId xmlns:a16="http://schemas.microsoft.com/office/drawing/2014/main" id="{4E1AC763-8F12-374D-6F37-EB9142F1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71" y="3368546"/>
            <a:ext cx="3977068" cy="2916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193395-C263-C05F-260D-046AEC04AC84}"/>
              </a:ext>
            </a:extLst>
          </p:cNvPr>
          <p:cNvSpPr txBox="1"/>
          <p:nvPr/>
        </p:nvSpPr>
        <p:spPr>
          <a:xfrm>
            <a:off x="4740875" y="363288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Holts winter model shows that the train , test and predicted is. not fitted. It shows a clear trend over the test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ACF plot of residuals shows that the data is white and converges over time both in the positive and negative lags in a </a:t>
            </a:r>
            <a:r>
              <a:rPr lang="en-US" dirty="0" err="1"/>
              <a:t>mirrorly</a:t>
            </a:r>
            <a:r>
              <a:rPr lang="en-US" dirty="0"/>
              <a:t> manner.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ACF plot of the forecasted shows that the data is not white and doesn’t converge over time. Even after 60 lags.</a:t>
            </a:r>
          </a:p>
        </p:txBody>
      </p:sp>
    </p:spTree>
    <p:extLst>
      <p:ext uri="{BB962C8B-B14F-4D97-AF65-F5344CB8AC3E}">
        <p14:creationId xmlns:p14="http://schemas.microsoft.com/office/powerpoint/2010/main" val="2961662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7EE06C-9990-C0E6-50C1-828FC0181AAA}"/>
              </a:ext>
            </a:extLst>
          </p:cNvPr>
          <p:cNvSpPr txBox="1"/>
          <p:nvPr/>
        </p:nvSpPr>
        <p:spPr>
          <a:xfrm>
            <a:off x="3046971" y="115498"/>
            <a:ext cx="690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HOLTS-WINTER METHOD - SOU</a:t>
            </a:r>
            <a:r>
              <a:rPr lang="en-US" sz="1800" b="1" i="0" u="none" strike="noStrike" dirty="0">
                <a:effectLst/>
                <a:latin typeface="Times New Roman" panose="02020603050405020304" pitchFamily="18" charset="0"/>
              </a:rPr>
              <a:t>THERN HEMISPHERE</a:t>
            </a:r>
            <a:endParaRPr lang="en-US" dirty="0"/>
          </a:p>
        </p:txBody>
      </p:sp>
      <p:pic>
        <p:nvPicPr>
          <p:cNvPr id="7" name="Picture 6" descr="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35F31D6-300A-D323-0C15-A5B703FB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5" y="670505"/>
            <a:ext cx="5228947" cy="3148460"/>
          </a:xfrm>
          <a:prstGeom prst="rect">
            <a:avLst/>
          </a:prstGeom>
        </p:spPr>
      </p:pic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F60DBC80-2EA9-D1F9-2AB5-7B082BAB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86" y="869950"/>
            <a:ext cx="5228947" cy="2949015"/>
          </a:xfrm>
          <a:prstGeom prst="rect">
            <a:avLst/>
          </a:prstGeom>
        </p:spPr>
      </p:pic>
      <p:pic>
        <p:nvPicPr>
          <p:cNvPr id="11" name="Picture 10" descr="A graph of a logistic error&#10;&#10;Description automatically generated">
            <a:extLst>
              <a:ext uri="{FF2B5EF4-FFF2-40B4-BE49-F238E27FC236}">
                <a16:creationId xmlns:a16="http://schemas.microsoft.com/office/drawing/2014/main" id="{1C262925-3834-422E-1648-E6ECC7D6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65" y="3818965"/>
            <a:ext cx="4819791" cy="30390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BE84C4-CE7B-3D82-5F18-B2C0AABB9CA8}"/>
              </a:ext>
            </a:extLst>
          </p:cNvPr>
          <p:cNvSpPr txBox="1"/>
          <p:nvPr/>
        </p:nvSpPr>
        <p:spPr>
          <a:xfrm>
            <a:off x="5432612" y="408340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same in this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Holts winter model shows that the train , test and predicted is. not fitted. It shows a clear trend over the test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ACF plot of residuals shows that the data is white and converges over time both in the positive and negative lags in a </a:t>
            </a:r>
            <a:r>
              <a:rPr lang="en-US" dirty="0" err="1"/>
              <a:t>mirrorly</a:t>
            </a:r>
            <a:r>
              <a:rPr lang="en-US" dirty="0"/>
              <a:t> manner.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ACF plot of the forecasted shows that the data is not white and doesn’t converge over time. Even after 60 lags.</a:t>
            </a:r>
          </a:p>
        </p:txBody>
      </p:sp>
    </p:spTree>
    <p:extLst>
      <p:ext uri="{BB962C8B-B14F-4D97-AF65-F5344CB8AC3E}">
        <p14:creationId xmlns:p14="http://schemas.microsoft.com/office/powerpoint/2010/main" val="320205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79A002-F994-DAFB-0643-9BA38482C8FE}"/>
              </a:ext>
            </a:extLst>
          </p:cNvPr>
          <p:cNvSpPr txBox="1"/>
          <p:nvPr/>
        </p:nvSpPr>
        <p:spPr>
          <a:xfrm>
            <a:off x="2696563" y="175837"/>
            <a:ext cx="6548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PERFORMANCE METRICS OF </a:t>
            </a:r>
          </a:p>
          <a:p>
            <a:pPr algn="ctr"/>
            <a:r>
              <a:rPr lang="en-US" sz="2400" dirty="0"/>
              <a:t>HOLT WINTER MODEL/METHOD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516EC1-33F6-BB40-ABA6-500B9D050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768506"/>
              </p:ext>
            </p:extLst>
          </p:nvPr>
        </p:nvGraphicFramePr>
        <p:xfrm>
          <a:off x="457200" y="1762760"/>
          <a:ext cx="10836876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2292">
                  <a:extLst>
                    <a:ext uri="{9D8B030D-6E8A-4147-A177-3AD203B41FA5}">
                      <a16:colId xmlns:a16="http://schemas.microsoft.com/office/drawing/2014/main" val="1075018293"/>
                    </a:ext>
                  </a:extLst>
                </a:gridCol>
                <a:gridCol w="3612292">
                  <a:extLst>
                    <a:ext uri="{9D8B030D-6E8A-4147-A177-3AD203B41FA5}">
                      <a16:colId xmlns:a16="http://schemas.microsoft.com/office/drawing/2014/main" val="382193972"/>
                    </a:ext>
                  </a:extLst>
                </a:gridCol>
                <a:gridCol w="3612292">
                  <a:extLst>
                    <a:ext uri="{9D8B030D-6E8A-4147-A177-3AD203B41FA5}">
                      <a16:colId xmlns:a16="http://schemas.microsoft.com/office/drawing/2014/main" val="1631739169"/>
                    </a:ext>
                  </a:extLst>
                </a:gridCol>
              </a:tblGrid>
              <a:tr h="349101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Northern Hemisphere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Southern Hemisphere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6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42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RMSE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52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0.1285 (</a:t>
                      </a:r>
                      <a:r>
                        <a:rPr lang="en-US" dirty="0" err="1"/>
                        <a:t>lb_pvalue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0.4529(</a:t>
                      </a:r>
                      <a:r>
                        <a:rPr lang="en-US" dirty="0" err="1"/>
                        <a:t>lb_pvalue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65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OF RESIDUAL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-7.7038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62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OF 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-17.912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VARIANCE OF RESIDUAL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VARIANCE OF 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05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116.701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381.305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30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RMSE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2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80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EBFE8-A9FD-981E-3265-1BD3EF90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A1434-FAF5-DE44-0AC4-EF74EBF5C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2832143"/>
          </a:xfrm>
        </p:spPr>
        <p:txBody>
          <a:bodyPr>
            <a:normAutofit/>
          </a:bodyPr>
          <a:lstStyle/>
          <a:p>
            <a:pPr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Dataset</a:t>
            </a:r>
          </a:p>
          <a:p>
            <a:pPr rtl="0" fontAlgn="base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Stationarity</a:t>
            </a:r>
          </a:p>
          <a:p>
            <a:pPr rtl="0" fontAlgn="base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Series Decomposition</a:t>
            </a:r>
          </a:p>
          <a:p>
            <a:pPr rtl="0" fontAlgn="base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Holts-Winter Method</a:t>
            </a:r>
          </a:p>
          <a:p>
            <a:pPr rtl="0" fontAlgn="base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  <a:p>
            <a:pPr rtl="0" fontAlgn="base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 Models</a:t>
            </a:r>
          </a:p>
          <a:p>
            <a:pPr rtl="0" fontAlgn="base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Linear Regression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Of the Project </a:t>
            </a: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C0F10815-E768-4A4F-7FCD-279B056A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3" r="34943" b="-1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5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9E4C79-4A25-4DCA-9CC1-94147A10E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-1"/>
            <a:ext cx="6781799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C9AF6-F8D4-CE07-FF6E-F4F4C32D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4393"/>
            <a:ext cx="5393824" cy="1088305"/>
          </a:xfrm>
        </p:spPr>
        <p:txBody>
          <a:bodyPr>
            <a:normAutofit/>
          </a:bodyPr>
          <a:lstStyle/>
          <a:p>
            <a:pPr algn="ctr"/>
            <a:r>
              <a:rPr lang="en-US" sz="22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Dataset</a:t>
            </a:r>
            <a:br>
              <a:rPr lang="en-US" sz="22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51AFF9-370C-5A8B-80A4-22F1727C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92" y="685799"/>
            <a:ext cx="3508515" cy="258752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8B74F76-C1D0-5254-06FD-1A406EE11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54" y="3584672"/>
            <a:ext cx="3427189" cy="25875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1175-BC23-7919-BEA2-6B023881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3" y="1829349"/>
            <a:ext cx="5487321" cy="4671811"/>
          </a:xfrm>
        </p:spPr>
        <p:txBody>
          <a:bodyPr>
            <a:normAutofit fontScale="85000" lnSpcReduction="10000"/>
          </a:bodyPr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:Daily Sea Ice Extent In Hemispheres</a:t>
            </a:r>
            <a:b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Daily Sea Ice Extent datasets from Kaggle</a:t>
            </a:r>
            <a:endParaRPr lang="en-US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datasets, Northern hemisphere and Southern hemisphere.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the dataset has the shape of 14691 *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“Extent 10^6 sq km”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is not stationary, unbalanced.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was no Null values in the datasets.</a:t>
            </a:r>
            <a:endParaRPr lang="en-US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F369F-A12D-3A80-3DED-026F360FF1C9}"/>
              </a:ext>
            </a:extLst>
          </p:cNvPr>
          <p:cNvSpPr txBox="1"/>
          <p:nvPr/>
        </p:nvSpPr>
        <p:spPr>
          <a:xfrm>
            <a:off x="1788842" y="189789"/>
            <a:ext cx="264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Northern Hemisphere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F3A0A-091B-F5DC-A87D-F332FDBE1DCD}"/>
              </a:ext>
            </a:extLst>
          </p:cNvPr>
          <p:cNvSpPr txBox="1"/>
          <p:nvPr/>
        </p:nvSpPr>
        <p:spPr>
          <a:xfrm>
            <a:off x="1617856" y="6288604"/>
            <a:ext cx="264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Southern Hemisphere</a:t>
            </a:r>
          </a:p>
        </p:txBody>
      </p:sp>
    </p:spTree>
    <p:extLst>
      <p:ext uri="{BB962C8B-B14F-4D97-AF65-F5344CB8AC3E}">
        <p14:creationId xmlns:p14="http://schemas.microsoft.com/office/powerpoint/2010/main" val="290429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69E4C79-4A25-4DCA-9CC1-94147A10E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-1"/>
            <a:ext cx="6781799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81A30-40D5-6B5D-B5C8-6AAB2555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4393"/>
            <a:ext cx="5393824" cy="108830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Dataset preprocessing:</a:t>
            </a:r>
          </a:p>
        </p:txBody>
      </p:sp>
      <p:pic>
        <p:nvPicPr>
          <p:cNvPr id="7" name="Picture 6" descr="A graph of ice in south hemisphere&#10;&#10;Description automatically generated">
            <a:extLst>
              <a:ext uri="{FF2B5EF4-FFF2-40B4-BE49-F238E27FC236}">
                <a16:creationId xmlns:a16="http://schemas.microsoft.com/office/drawing/2014/main" id="{4BEF60AB-FB55-A7A9-EDD5-1FFCD2B4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328613"/>
            <a:ext cx="4957761" cy="2944715"/>
          </a:xfrm>
          <a:prstGeom prst="rect">
            <a:avLst/>
          </a:prstGeom>
        </p:spPr>
      </p:pic>
      <p:pic>
        <p:nvPicPr>
          <p:cNvPr id="19" name="Content Placeholder 18" descr="A graph of ice in north hemisphere&#10;&#10;Description automatically generated">
            <a:extLst>
              <a:ext uri="{FF2B5EF4-FFF2-40B4-BE49-F238E27FC236}">
                <a16:creationId xmlns:a16="http://schemas.microsoft.com/office/drawing/2014/main" id="{8E50B952-1F57-7A4E-1B7D-1540799A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4" y="3429001"/>
            <a:ext cx="4957760" cy="3228974"/>
          </a:xfrm>
          <a:prstGeom prst="rect">
            <a:avLst/>
          </a:prstGeom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C3BED4F3-8146-9E68-3F26-7132A421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3" y="1829349"/>
            <a:ext cx="5487321" cy="4459255"/>
          </a:xfrm>
        </p:spPr>
        <p:txBody>
          <a:bodyPr>
            <a:normAutofit/>
          </a:bodyPr>
          <a:lstStyle/>
          <a:p>
            <a:r>
              <a:rPr lang="en-US" dirty="0"/>
              <a:t>From the Plots, it is evident that the data is trended and seasonal. </a:t>
            </a:r>
          </a:p>
          <a:p>
            <a:r>
              <a:rPr lang="en-US" dirty="0"/>
              <a:t>It’s a daily recorded data, starting from 26</a:t>
            </a:r>
            <a:r>
              <a:rPr lang="en-US" baseline="30000" dirty="0"/>
              <a:t>th</a:t>
            </a:r>
            <a:r>
              <a:rPr lang="en-US" dirty="0"/>
              <a:t> October 1978 to 23</a:t>
            </a:r>
            <a:r>
              <a:rPr lang="en-US" baseline="30000" dirty="0"/>
              <a:t>rd</a:t>
            </a:r>
            <a:r>
              <a:rPr lang="en-US" dirty="0"/>
              <a:t> September 2023. </a:t>
            </a:r>
          </a:p>
          <a:p>
            <a:r>
              <a:rPr lang="en-US" dirty="0"/>
              <a:t>There are fluctuations in the data because of the weather, temperature and natural environmental changes. </a:t>
            </a:r>
          </a:p>
          <a:p>
            <a:r>
              <a:rPr lang="en-US" dirty="0"/>
              <a:t>The seasonality cycle is 365. </a:t>
            </a:r>
          </a:p>
        </p:txBody>
      </p:sp>
    </p:spTree>
    <p:extLst>
      <p:ext uri="{BB962C8B-B14F-4D97-AF65-F5344CB8AC3E}">
        <p14:creationId xmlns:p14="http://schemas.microsoft.com/office/powerpoint/2010/main" val="318387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603B722-6592-4052-B34A-9677B69F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C5C6A8-3DFC-41EE-8BDC-AF44AF9F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2925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48CB84-25C2-D006-C5F3-3F5464E8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1" y="1936035"/>
            <a:ext cx="2732124" cy="2985928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BC0F0FAD-5CA4-694E-48E8-D6CFDF27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5" y="571500"/>
            <a:ext cx="3842655" cy="2746130"/>
          </a:xfrm>
          <a:prstGeom prst="rect">
            <a:avLst/>
          </a:prstGeom>
        </p:spPr>
      </p:pic>
      <p:pic>
        <p:nvPicPr>
          <p:cNvPr id="9" name="Picture 8" descr="A graph of a graph showing the number of samples&#10;&#10;Description automatically generated with medium confidence">
            <a:extLst>
              <a:ext uri="{FF2B5EF4-FFF2-40B4-BE49-F238E27FC236}">
                <a16:creationId xmlns:a16="http://schemas.microsoft.com/office/drawing/2014/main" id="{C3348EFE-A572-85A9-A74D-973FC210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145" y="3540369"/>
            <a:ext cx="3842655" cy="2776026"/>
          </a:xfrm>
          <a:prstGeom prst="rect">
            <a:avLst/>
          </a:prstGeom>
        </p:spPr>
      </p:pic>
      <p:graphicFrame>
        <p:nvGraphicFramePr>
          <p:cNvPr id="29" name="Content Placeholder 21">
            <a:extLst>
              <a:ext uri="{FF2B5EF4-FFF2-40B4-BE49-F238E27FC236}">
                <a16:creationId xmlns:a16="http://schemas.microsoft.com/office/drawing/2014/main" id="{D3BFE254-F589-891B-6548-CD1B3847DB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3555" y="867771"/>
          <a:ext cx="4038600" cy="421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1ACDC82-7D70-78DA-6EAB-1BBA6F38FBDC}"/>
              </a:ext>
            </a:extLst>
          </p:cNvPr>
          <p:cNvSpPr txBox="1"/>
          <p:nvPr/>
        </p:nvSpPr>
        <p:spPr>
          <a:xfrm>
            <a:off x="6954440" y="498438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2044">
              <a:spcAft>
                <a:spcPts val="600"/>
              </a:spcAft>
            </a:pPr>
            <a:r>
              <a:rPr lang="en-US" dirty="0"/>
              <a:t>Northern hemisphere</a:t>
            </a:r>
          </a:p>
        </p:txBody>
      </p:sp>
    </p:spTree>
    <p:extLst>
      <p:ext uri="{BB962C8B-B14F-4D97-AF65-F5344CB8AC3E}">
        <p14:creationId xmlns:p14="http://schemas.microsoft.com/office/powerpoint/2010/main" val="43363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6538C7B8-24C9-E827-1CA3-5685AAE3C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00" y="1169067"/>
            <a:ext cx="2911411" cy="2431027"/>
          </a:xfrm>
          <a:prstGeom prst="rect">
            <a:avLst/>
          </a:prstGeom>
        </p:spPr>
      </p:pic>
      <p:pic>
        <p:nvPicPr>
          <p:cNvPr id="5" name="Content Placeholder 4" descr="A diagram with a blue line&#10;&#10;Description automatically generated">
            <a:extLst>
              <a:ext uri="{FF2B5EF4-FFF2-40B4-BE49-F238E27FC236}">
                <a16:creationId xmlns:a16="http://schemas.microsoft.com/office/drawing/2014/main" id="{5C099E0B-24DD-C56D-01E2-E159A435E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13" y="1169067"/>
            <a:ext cx="2911411" cy="2256342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BAC731-27E8-374A-AE70-2353472C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26" y="1138915"/>
            <a:ext cx="2911411" cy="2176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940AEB-90B6-1EEC-7381-B48F8F5A43D3}"/>
              </a:ext>
            </a:extLst>
          </p:cNvPr>
          <p:cNvSpPr txBox="1"/>
          <p:nvPr/>
        </p:nvSpPr>
        <p:spPr>
          <a:xfrm>
            <a:off x="3033643" y="3870484"/>
            <a:ext cx="61007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ACF of plot of raw dataset shows that the data is not white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ACF/PACF plot shows that the data is seasonal and converges over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given heatmap shows that relatability of the various variable over one other and the correlation between the variables are shown as well.</a:t>
            </a:r>
          </a:p>
        </p:txBody>
      </p:sp>
    </p:spTree>
    <p:extLst>
      <p:ext uri="{BB962C8B-B14F-4D97-AF65-F5344CB8AC3E}">
        <p14:creationId xmlns:p14="http://schemas.microsoft.com/office/powerpoint/2010/main" val="156437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603B722-6592-4052-B34A-9677B69F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C5C6A8-3DFC-41EE-8BDC-AF44AF9F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2925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1">
            <a:extLst>
              <a:ext uri="{FF2B5EF4-FFF2-40B4-BE49-F238E27FC236}">
                <a16:creationId xmlns:a16="http://schemas.microsoft.com/office/drawing/2014/main" id="{D3BFE254-F589-891B-6548-CD1B3847D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009906"/>
              </p:ext>
            </p:extLst>
          </p:nvPr>
        </p:nvGraphicFramePr>
        <p:xfrm>
          <a:off x="7233555" y="867771"/>
          <a:ext cx="4038600" cy="421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3DD98B3-1536-F8F2-29A5-0155EC258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" y="1910272"/>
            <a:ext cx="2614613" cy="2776027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00AB858B-249E-E47F-03A2-1784F0AB4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626" y="0"/>
            <a:ext cx="3948112" cy="2943225"/>
          </a:xfrm>
          <a:prstGeom prst="rect">
            <a:avLst/>
          </a:prstGeom>
        </p:spPr>
      </p:pic>
      <p:pic>
        <p:nvPicPr>
          <p:cNvPr id="10" name="Picture 9" descr="A graph showing a line graph&#10;&#10;Description automatically generated">
            <a:extLst>
              <a:ext uri="{FF2B5EF4-FFF2-40B4-BE49-F238E27FC236}">
                <a16:creationId xmlns:a16="http://schemas.microsoft.com/office/drawing/2014/main" id="{1F79C4A5-427C-6BE3-7737-DA7274040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4156" y="3471860"/>
            <a:ext cx="3948113" cy="2776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C21DDF-ACD8-166D-3A3A-169E3EBC9832}"/>
              </a:ext>
            </a:extLst>
          </p:cNvPr>
          <p:cNvSpPr txBox="1"/>
          <p:nvPr/>
        </p:nvSpPr>
        <p:spPr>
          <a:xfrm>
            <a:off x="6911578" y="498438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2044">
              <a:spcAft>
                <a:spcPts val="600"/>
              </a:spcAft>
            </a:pPr>
            <a:r>
              <a:rPr lang="en-US" dirty="0"/>
              <a:t>Southern hemisphere</a:t>
            </a:r>
          </a:p>
        </p:txBody>
      </p:sp>
    </p:spTree>
    <p:extLst>
      <p:ext uri="{BB962C8B-B14F-4D97-AF65-F5344CB8AC3E}">
        <p14:creationId xmlns:p14="http://schemas.microsoft.com/office/powerpoint/2010/main" val="365589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940AEB-90B6-1EEC-7381-B48F8F5A43D3}"/>
              </a:ext>
            </a:extLst>
          </p:cNvPr>
          <p:cNvSpPr txBox="1"/>
          <p:nvPr/>
        </p:nvSpPr>
        <p:spPr>
          <a:xfrm>
            <a:off x="3033643" y="3870484"/>
            <a:ext cx="61007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ACF of plot of raw dataset shows that the data is not white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ACF/PACF plot shows that the data is seasonal and converges over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given heatmap shows that relatability of the various variable over one other and the correlation between the variables are shown as well.</a:t>
            </a:r>
          </a:p>
        </p:txBody>
      </p:sp>
      <p:pic>
        <p:nvPicPr>
          <p:cNvPr id="3" name="Picture 2" descr="A diagram of a curve&#10;&#10;Description automatically generated">
            <a:extLst>
              <a:ext uri="{FF2B5EF4-FFF2-40B4-BE49-F238E27FC236}">
                <a16:creationId xmlns:a16="http://schemas.microsoft.com/office/drawing/2014/main" id="{520A944D-AE7C-39EF-4619-52F4B73C8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5" y="685798"/>
            <a:ext cx="3998941" cy="2743201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3640B39-32F3-4815-9D90-A172EAD14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205" y="956191"/>
            <a:ext cx="3998941" cy="2431027"/>
          </a:xfrm>
          <a:prstGeom prst="rect">
            <a:avLst/>
          </a:prstGeom>
        </p:spPr>
      </p:pic>
      <p:pic>
        <p:nvPicPr>
          <p:cNvPr id="13" name="Picture 12" descr="A graph of heatmap of dataset&#10;&#10;Description automatically generated">
            <a:extLst>
              <a:ext uri="{FF2B5EF4-FFF2-40B4-BE49-F238E27FC236}">
                <a16:creationId xmlns:a16="http://schemas.microsoft.com/office/drawing/2014/main" id="{E6B37221-EB12-297A-18B6-F62808DA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6" y="685798"/>
            <a:ext cx="3998941" cy="290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FB77BD76-4C11-300E-67C6-3B7E19F5D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" y="166264"/>
            <a:ext cx="5785101" cy="31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5605B-CD85-5FFF-93F7-DB5EC556B3EA}"/>
              </a:ext>
            </a:extLst>
          </p:cNvPr>
          <p:cNvSpPr txBox="1"/>
          <p:nvPr/>
        </p:nvSpPr>
        <p:spPr>
          <a:xfrm>
            <a:off x="181768" y="397415"/>
            <a:ext cx="723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2044">
              <a:spcAft>
                <a:spcPts val="600"/>
              </a:spcAft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FIRST ORDER DIFFERENCING – </a:t>
            </a:r>
            <a:r>
              <a:rPr lang="en-US" sz="1800" b="1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NORTHERN HEMISPHERE</a:t>
            </a:r>
            <a:endParaRPr lang="en-US" b="1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87B457-D384-C6D2-8B1D-C0924A6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8" y="997898"/>
            <a:ext cx="2324100" cy="2302515"/>
          </a:xfrm>
          <a:prstGeom prst="rect">
            <a:avLst/>
          </a:prstGeom>
        </p:spPr>
      </p:pic>
      <p:pic>
        <p:nvPicPr>
          <p:cNvPr id="10" name="Picture 9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0650E9C6-EB60-4A42-E7F1-6A71F92DF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38" y="774576"/>
            <a:ext cx="4514849" cy="2654424"/>
          </a:xfrm>
          <a:prstGeom prst="rect">
            <a:avLst/>
          </a:prstGeom>
        </p:spPr>
      </p:pic>
      <p:pic>
        <p:nvPicPr>
          <p:cNvPr id="12" name="Picture 11" descr="A graph of a line&#10;&#10;Description automatically generated">
            <a:extLst>
              <a:ext uri="{FF2B5EF4-FFF2-40B4-BE49-F238E27FC236}">
                <a16:creationId xmlns:a16="http://schemas.microsoft.com/office/drawing/2014/main" id="{6B14469E-FD0A-B245-9B80-A47CCA319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12" y="766747"/>
            <a:ext cx="4514849" cy="2436289"/>
          </a:xfrm>
          <a:prstGeom prst="rect">
            <a:avLst/>
          </a:prstGeom>
        </p:spPr>
      </p:pic>
      <p:pic>
        <p:nvPicPr>
          <p:cNvPr id="14" name="Picture 13" descr="A diagram of a curve&#10;&#10;Description automatically generated">
            <a:extLst>
              <a:ext uri="{FF2B5EF4-FFF2-40B4-BE49-F238E27FC236}">
                <a16:creationId xmlns:a16="http://schemas.microsoft.com/office/drawing/2014/main" id="{C5884A1E-F236-25A4-0757-BBFA35347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57588"/>
            <a:ext cx="3332956" cy="23025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521FB8-A5B8-54E8-CC30-524F17B544CB}"/>
              </a:ext>
            </a:extLst>
          </p:cNvPr>
          <p:cNvSpPr txBox="1"/>
          <p:nvPr/>
        </p:nvSpPr>
        <p:spPr>
          <a:xfrm>
            <a:off x="3232150" y="4106094"/>
            <a:ext cx="4446984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data looks like it is stationary .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800" kern="1200" dirty="0" err="1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adf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800" kern="1200" dirty="0" err="1">
                <a:solidFill>
                  <a:srgbClr val="555555"/>
                </a:solidFill>
                <a:latin typeface="+mn-lt"/>
                <a:ea typeface="+mn-ea"/>
                <a:cs typeface="+mn-cs"/>
              </a:rPr>
              <a:t>kpss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test shows that the data is stationary </a:t>
            </a: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55555"/>
                </a:solidFill>
              </a:rPr>
              <a:t>But,  </a:t>
            </a: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ACF plot has no white noise and ACF/PACF plot shows a seasonality at </a:t>
            </a:r>
            <a:r>
              <a:rPr lang="en-US" dirty="0">
                <a:solidFill>
                  <a:srgbClr val="555555"/>
                </a:solidFill>
              </a:rPr>
              <a:t>365</a:t>
            </a:r>
            <a:endParaRPr lang="en-US" sz="1800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  <a:p>
            <a:pPr marL="220028" indent="-220028" defTabSz="3520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rolling mean and variance doesn’t have </a:t>
            </a:r>
            <a:r>
              <a:rPr lang="en-US" dirty="0">
                <a:solidFill>
                  <a:srgbClr val="555555"/>
                </a:solidFill>
              </a:rPr>
              <a:t>a stability and it is fluctuated.</a:t>
            </a:r>
            <a:endParaRPr lang="en-US" sz="1800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2" name="Picture 2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DEBD398-AEAB-63DB-4838-3D4028FE9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134" y="3654965"/>
            <a:ext cx="4250927" cy="27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7093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933</Words>
  <Application>Microsoft Macintosh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Goudy Old Style</vt:lpstr>
      <vt:lpstr>Times New Roman</vt:lpstr>
      <vt:lpstr>ClassicFrameVTI</vt:lpstr>
      <vt:lpstr>Daily sea Ice Extent  In Hemispheres</vt:lpstr>
      <vt:lpstr>Contents</vt:lpstr>
      <vt:lpstr>Introduction to Dataset </vt:lpstr>
      <vt:lpstr>Dataset preprocessing: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sea Ice Extent  In Hemispheres</dc:title>
  <dc:creator>Ravichandran, Ponswarnalaya</dc:creator>
  <cp:lastModifiedBy>Ravichandran, Ponswarnalaya</cp:lastModifiedBy>
  <cp:revision>1</cp:revision>
  <dcterms:created xsi:type="dcterms:W3CDTF">2024-03-02T22:28:31Z</dcterms:created>
  <dcterms:modified xsi:type="dcterms:W3CDTF">2024-03-04T22:33:26Z</dcterms:modified>
</cp:coreProperties>
</file>